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5"/>
  </p:handoutMasterIdLst>
  <p:sldIdLst>
    <p:sldId id="410" r:id="rId3"/>
    <p:sldId id="259" r:id="rId5"/>
    <p:sldId id="260" r:id="rId6"/>
    <p:sldId id="258" r:id="rId7"/>
    <p:sldId id="257" r:id="rId8"/>
    <p:sldId id="263" r:id="rId9"/>
    <p:sldId id="264" r:id="rId10"/>
    <p:sldId id="415" r:id="rId11"/>
    <p:sldId id="411" r:id="rId12"/>
    <p:sldId id="416" r:id="rId13"/>
    <p:sldId id="41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04040"/>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0" autoAdjust="0"/>
    <p:restoredTop sz="95000" autoAdjust="0"/>
  </p:normalViewPr>
  <p:slideViewPr>
    <p:cSldViewPr snapToGrid="0">
      <p:cViewPr varScale="1">
        <p:scale>
          <a:sx n="104" d="100"/>
          <a:sy n="104" d="100"/>
        </p:scale>
        <p:origin x="144" y="102"/>
      </p:cViewPr>
      <p:guideLst/>
    </p:cSldViewPr>
  </p:slideViewPr>
  <p:outlineViewPr>
    <p:cViewPr>
      <p:scale>
        <a:sx n="33" d="100"/>
        <a:sy n="33" d="100"/>
      </p:scale>
      <p:origin x="0" y="-6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35FD46-AEB9-4C59-AC85-4055F2AA7DF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B0FF89-82AD-4D3C-A466-034A37D378D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BF9A6-4856-4844-83F7-E6C95F935D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3E182-4875-4591-9938-0BEA291C1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AB3498-4CD4-4BED-A607-EE3CE9568E0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A3E182-4875-4591-9938-0BEA291C1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rPr>
              <a:t>巨石应用：</a:t>
            </a:r>
            <a:r>
              <a:rPr lang="zh-CN" altLang="en-US" i="0" dirty="0">
                <a:solidFill>
                  <a:schemeClr val="bg1"/>
                </a:solidFill>
                <a:effectLst/>
                <a:latin typeface="-apple-system"/>
              </a:rPr>
              <a:t>随着项目的完善、应用功能更新迭代、新功能的增加，应用开始变得庞大臃肿，逐渐成为一个巨石应用，有些功能的开发可能涉及全局，牵一发而动全身，应用越来越难以维护，维护成本也越来越高。每次开发、上线新需求时还需要花费不少的时间来构建项目，对开发人员的开发效率和体验都造成了不好的影响。</a:t>
            </a:r>
            <a:endParaRPr lang="en-US" altLang="zh-CN" i="0" dirty="0">
              <a:solidFill>
                <a:schemeClr val="bg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i="0" dirty="0">
                <a:solidFill>
                  <a:schemeClr val="bg1"/>
                </a:solidFill>
                <a:effectLst/>
                <a:latin typeface="-apple-system"/>
              </a:rPr>
              <a:t>因此将一个巨石应用拆分为多个子应用势在必行。一般情况下，我们会基于业务来拆分应用。每个应用都有一个自己的仓库，独立开发、独立部署、独立访问、独立维护，还可以根据团队的特点自主选择适合自己的技术栈，极大的提升了开发人员的效率和体验。</a:t>
            </a:r>
            <a:endParaRPr lang="zh-CN" altLang="en-US" dirty="0">
              <a:solidFill>
                <a:schemeClr val="bg1"/>
              </a:solidFill>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121212"/>
                </a:solidFill>
                <a:effectLst/>
                <a:latin typeface="-apple-system"/>
              </a:rPr>
              <a:t>Web Components</a:t>
            </a:r>
            <a:r>
              <a:rPr lang="zh-CN" altLang="en-US" b="0" i="0" dirty="0">
                <a:solidFill>
                  <a:srgbClr val="121212"/>
                </a:solidFill>
                <a:effectLst/>
                <a:latin typeface="-apple-system"/>
              </a:rPr>
              <a:t>是通过创建自定义元素</a:t>
            </a:r>
            <a:r>
              <a:rPr lang="en-US" altLang="zh-CN" b="0" i="0" dirty="0">
                <a:solidFill>
                  <a:srgbClr val="121212"/>
                </a:solidFill>
                <a:effectLst/>
                <a:latin typeface="-apple-system"/>
              </a:rPr>
              <a:t>+</a:t>
            </a:r>
            <a:r>
              <a:rPr lang="zh-CN" altLang="en-US" b="0" i="0" dirty="0">
                <a:solidFill>
                  <a:srgbClr val="121212"/>
                </a:solidFill>
                <a:effectLst/>
                <a:latin typeface="-apple-system"/>
              </a:rPr>
              <a:t>服务端渲染实现微前端的，过程略繁琐，通信也很复杂，并且需要使用浏览器的新特性实现。</a:t>
            </a: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Open Sans" panose="020B0606030504020204" pitchFamily="34" charset="0"/>
              </a:rPr>
              <a:t>实现微前端的方式有很多种，在明白了什么是微前端的核心思想之后，此时我们再来看一看到底什么是微前端。</a:t>
            </a: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image" Target="../media/image8.png"/><Relationship Id="rId6" Type="http://schemas.microsoft.com/office/2007/relationships/hdphoto" Target="../media/image7.wdp"/><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baidu.com" TargetMode="External"/><Relationship Id="rId7" Type="http://schemas.openxmlformats.org/officeDocument/2006/relationships/hyperlink" Target="https://tech.meituan.com/2020/02/27/meituan-waimai-micro-frontends-practice.html" TargetMode="External"/><Relationship Id="rId6" Type="http://schemas.openxmlformats.org/officeDocument/2006/relationships/hyperlink" Target="https://mp.weixin.qq.com/s/Xb-P9ubzrXGmtTE8xhK8TQ" TargetMode="External"/><Relationship Id="rId5" Type="http://schemas.openxmlformats.org/officeDocument/2006/relationships/hyperlink" Target="https://juejin.cn/post/6976997881605521445" TargetMode="External"/><Relationship Id="rId4" Type="http://schemas.openxmlformats.org/officeDocument/2006/relationships/hyperlink" Target="https://blog.csdn.net/qq_21793443/article/details/105293348" TargetMode="External"/><Relationship Id="rId3" Type="http://schemas.openxmlformats.org/officeDocument/2006/relationships/hyperlink" Target="https://zhuanlan.zhihu.com/p/141530392" TargetMode="External"/><Relationship Id="rId2" Type="http://schemas.openxmlformats.org/officeDocument/2006/relationships/hyperlink" Target="https://juejin.cn/post/6955341801381167112" TargetMode="External"/><Relationship Id="rId1" Type="http://schemas.openxmlformats.org/officeDocument/2006/relationships/hyperlink" Target="https://zhuanlan.zhihu.com/p/96464401"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qiankun.umijs.org/zh/guid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BEBA8EAE-BF5A-486C-A8C5-ECC9F3942E4B}">
                <a14:imgProps xmlns:a14="http://schemas.microsoft.com/office/drawing/2010/main">
                  <a14:imgLayer r:embed="rId2">
                    <a14:imgEffect>
                      <a14:artisticPencilGrayscale/>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4" name="Rectangle 7"/>
          <p:cNvSpPr>
            <a:spLocks noGrp="1" noRot="1" noChangeAspect="1" noMove="1" noResize="1" noEditPoints="1" noAdjustHandles="1" noChangeArrowheads="1" noChangeShapeType="1" noTextEdit="1"/>
          </p:cNvSpPr>
          <p:nvPr/>
        </p:nvSpPr>
        <p:spPr bwMode="white">
          <a:xfrm>
            <a:off x="0" y="0"/>
            <a:ext cx="12192000" cy="6858000"/>
          </a:xfrm>
          <a:prstGeom prst="rect">
            <a:avLst/>
          </a:prstGeom>
          <a:solidFill>
            <a:schemeClr val="bg1"/>
          </a:solidFill>
          <a:ln>
            <a:noFill/>
          </a:ln>
          <a:effectLst/>
        </p:spPr>
      </p:sp>
      <p:pic>
        <p:nvPicPr>
          <p:cNvPr id="3" name="图片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85000"/>
                    </a14:imgEffect>
                  </a14:imgLayer>
                </a14:imgProps>
              </a:ext>
              <a:ext uri="{28A0092B-C50C-407E-A947-70E740481C1C}">
                <a14:useLocalDpi xmlns:a14="http://schemas.microsoft.com/office/drawing/2010/main" val="0"/>
              </a:ext>
            </a:extLst>
          </a:blip>
          <a:srcRect l="26306" t="-598" b="26904"/>
          <a:stretch>
            <a:fillRect/>
          </a:stretch>
        </p:blipFill>
        <p:spPr>
          <a:xfrm flipH="1" flipV="1">
            <a:off x="10" y="4"/>
            <a:ext cx="12191980" cy="6926575"/>
          </a:xfrm>
          <a:prstGeom prst="rect">
            <a:avLst/>
          </a:prstGeom>
        </p:spPr>
      </p:pic>
      <p:sp>
        <p:nvSpPr>
          <p:cNvPr id="27" name="文本框 26"/>
          <p:cNvSpPr txBox="1"/>
          <p:nvPr/>
        </p:nvSpPr>
        <p:spPr>
          <a:xfrm>
            <a:off x="1393873" y="1602724"/>
            <a:ext cx="2507568" cy="2399665"/>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_</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21" name="文本框 20"/>
          <p:cNvSpPr txBox="1"/>
          <p:nvPr/>
        </p:nvSpPr>
        <p:spPr>
          <a:xfrm>
            <a:off x="9814561" y="6221650"/>
            <a:ext cx="1769040" cy="252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1" i="0" u="none" strike="noStrike" kern="1200" cap="none" spc="0" normalizeH="0" baseline="0" noProof="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2021.10.20</a:t>
            </a:r>
            <a:endParaRPr kumimoji="0" lang="en-US" altLang="zh-CN" sz="1050" b="1" i="0" u="none" strike="noStrike" kern="1200" cap="none" spc="0" normalizeH="0" baseline="0" noProof="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73" name="文本框 72"/>
          <p:cNvSpPr txBox="1"/>
          <p:nvPr/>
        </p:nvSpPr>
        <p:spPr>
          <a:xfrm>
            <a:off x="8445500" y="3666550"/>
            <a:ext cx="2536742" cy="1938020"/>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a:t>
            </a: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lumMod val="9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endParaRPr kumimoji="0" lang="en-US" altLang="zh-CN" sz="1200" b="0" i="0" u="none" strike="noStrike" kern="1200" cap="none" spc="0" normalizeH="0" baseline="0" noProof="0">
              <a:ln>
                <a:noFill/>
              </a:ln>
              <a:solidFill>
                <a:prstClr val="white">
                  <a:lumMod val="9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grpSp>
        <p:nvGrpSpPr>
          <p:cNvPr id="8" name="组合 7"/>
          <p:cNvGrpSpPr/>
          <p:nvPr/>
        </p:nvGrpSpPr>
        <p:grpSpPr>
          <a:xfrm rot="492099">
            <a:off x="8728098" y="4116976"/>
            <a:ext cx="1979843" cy="1103153"/>
            <a:chOff x="8881363" y="4274378"/>
            <a:chExt cx="1791628" cy="998282"/>
          </a:xfrm>
        </p:grpSpPr>
        <p:sp>
          <p:nvSpPr>
            <p:cNvPr id="33" name="椭圆 32"/>
            <p:cNvSpPr/>
            <p:nvPr/>
          </p:nvSpPr>
          <p:spPr>
            <a:xfrm rot="2089580">
              <a:off x="9312822" y="4306776"/>
              <a:ext cx="963966" cy="963966"/>
            </a:xfrm>
            <a:prstGeom prst="ellipse">
              <a:avLst/>
            </a:prstGeom>
            <a:blipFill dpi="0"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a:tile tx="0" ty="0" sx="50000" sy="50000" flip="none" algn="ctr"/>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3" name="椭圆 22"/>
            <p:cNvSpPr/>
            <p:nvPr/>
          </p:nvSpPr>
          <p:spPr>
            <a:xfrm flipH="1" flipV="1">
              <a:off x="9288045" y="4274378"/>
              <a:ext cx="998282" cy="998282"/>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34" name="弧形 33"/>
            <p:cNvSpPr/>
            <p:nvPr/>
          </p:nvSpPr>
          <p:spPr>
            <a:xfrm rot="783806">
              <a:off x="8881363" y="4711438"/>
              <a:ext cx="1791628" cy="168506"/>
            </a:xfrm>
            <a:prstGeom prst="arc">
              <a:avLst>
                <a:gd name="adj1" fmla="val 21122110"/>
                <a:gd name="adj2" fmla="val 11329292"/>
              </a:avLst>
            </a:prstGeom>
            <a:ln w="12700" cap="rnd">
              <a:solidFill>
                <a:schemeClr val="bg1"/>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sp>
        <p:nvSpPr>
          <p:cNvPr id="4" name="椭圆 3"/>
          <p:cNvSpPr/>
          <p:nvPr/>
        </p:nvSpPr>
        <p:spPr>
          <a:xfrm rot="19800000" flipH="1" flipV="1">
            <a:off x="3869333" y="1154407"/>
            <a:ext cx="4549186" cy="4549186"/>
          </a:xfrm>
          <a:prstGeom prst="ellipse">
            <a:avLst/>
          </a:prstGeom>
          <a:blipFill dpi="0"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a:stretch>
              <a:fillRect l="-4000" r="-44000" b="-42000"/>
            </a:stretch>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椭圆 1"/>
          <p:cNvSpPr/>
          <p:nvPr/>
        </p:nvSpPr>
        <p:spPr>
          <a:xfrm rot="7200000" flipH="1">
            <a:off x="3869141" y="1153691"/>
            <a:ext cx="4549348" cy="454934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5" name="弧形 4"/>
          <p:cNvSpPr/>
          <p:nvPr/>
        </p:nvSpPr>
        <p:spPr>
          <a:xfrm rot="20294226">
            <a:off x="1449106" y="3105427"/>
            <a:ext cx="9290328" cy="796046"/>
          </a:xfrm>
          <a:prstGeom prst="arc">
            <a:avLst>
              <a:gd name="adj1" fmla="val 21108836"/>
              <a:gd name="adj2" fmla="val 11339252"/>
            </a:avLst>
          </a:prstGeom>
          <a:ln w="50800" cap="rnd">
            <a:solidFill>
              <a:schemeClr val="bg1">
                <a:alpha val="78000"/>
              </a:schemeClr>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nvGrpSpPr>
          <p:cNvPr id="71" name="组合 70"/>
          <p:cNvGrpSpPr/>
          <p:nvPr/>
        </p:nvGrpSpPr>
        <p:grpSpPr>
          <a:xfrm>
            <a:off x="4089083" y="2934970"/>
            <a:ext cx="4013835" cy="1200296"/>
            <a:chOff x="4582598" y="3027688"/>
            <a:chExt cx="3206964" cy="898422"/>
          </a:xfrm>
        </p:grpSpPr>
        <p:sp>
          <p:nvSpPr>
            <p:cNvPr id="6" name="文本框 5"/>
            <p:cNvSpPr txBox="1"/>
            <p:nvPr/>
          </p:nvSpPr>
          <p:spPr>
            <a:xfrm>
              <a:off x="4582608" y="3027688"/>
              <a:ext cx="3206954"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微前端</a:t>
              </a:r>
              <a:endParaRPr kumimoji="0" lang="zh-CN" altLang="en-US"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29" name="文本框 28"/>
            <p:cNvSpPr txBox="1"/>
            <p:nvPr/>
          </p:nvSpPr>
          <p:spPr>
            <a:xfrm>
              <a:off x="4582598" y="3489311"/>
              <a:ext cx="3159322"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Micro-Frontends</a:t>
              </a:r>
              <a:endParaRPr kumimoji="0" lang="en-US" altLang="zh-CN" sz="3200" b="0" i="0" u="none" strike="noStrike" kern="1200" cap="none" spc="0" normalizeH="0" baseline="0" noProof="0" dirty="0">
                <a:ln>
                  <a:noFill/>
                </a:ln>
                <a:solidFill>
                  <a:srgbClr val="F7CB3A"/>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74" name="组合 73"/>
          <p:cNvGrpSpPr/>
          <p:nvPr/>
        </p:nvGrpSpPr>
        <p:grpSpPr>
          <a:xfrm>
            <a:off x="2508096" y="4155897"/>
            <a:ext cx="653038" cy="653038"/>
            <a:chOff x="3158896" y="4499895"/>
            <a:chExt cx="653038" cy="653038"/>
          </a:xfrm>
        </p:grpSpPr>
        <p:sp>
          <p:nvSpPr>
            <p:cNvPr id="32" name="椭圆 31"/>
            <p:cNvSpPr/>
            <p:nvPr/>
          </p:nvSpPr>
          <p:spPr>
            <a:xfrm>
              <a:off x="3163733" y="4514276"/>
              <a:ext cx="638657" cy="638657"/>
            </a:xfrm>
            <a:prstGeom prst="ellipse">
              <a:avLst/>
            </a:prstGeom>
            <a:blipFill dpi="0" rotWithShape="1">
              <a:blip r:embed="rId7">
                <a:extLst>
                  <a:ext uri="{BEBA8EAE-BF5A-486C-A8C5-ECC9F3942E4B}">
                    <a14:imgProps xmlns:a14="http://schemas.microsoft.com/office/drawing/2010/main">
                      <a14:imgLayer r:embed="rId6">
                        <a14:imgEffect>
                          <a14:brightnessContrast bright="40000" contrast="20000"/>
                        </a14:imgEffect>
                      </a14:imgLayer>
                    </a14:imgProps>
                  </a:ext>
                </a:extLst>
              </a:blip>
              <a:srcRect/>
              <a:tile tx="0" ty="0" sx="50000" sy="50000" flip="none" algn="l"/>
            </a:blipFill>
            <a:ln>
              <a:noFill/>
            </a:ln>
            <a:effectLst>
              <a:outerShdw blurRad="241300" sx="102000" sy="102000" algn="ctr" rotWithShape="0">
                <a:prstClr val="black">
                  <a:alpha val="9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2" name="椭圆 21"/>
            <p:cNvSpPr/>
            <p:nvPr/>
          </p:nvSpPr>
          <p:spPr>
            <a:xfrm flipH="1" flipV="1">
              <a:off x="3158896" y="4499895"/>
              <a:ext cx="653038" cy="65303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330" y="517525"/>
            <a:ext cx="10968990" cy="5087620"/>
          </a:xfrm>
        </p:spPr>
        <p:txBody>
          <a:bodyPr>
            <a:normAutofit/>
          </a:bodyPr>
          <a:lstStyle/>
          <a:p>
            <a:pPr marL="0" indent="0">
              <a:buNone/>
            </a:pPr>
            <a:r>
              <a:rPr lang="zh-CN" altLang="en-US" sz="2400">
                <a:solidFill>
                  <a:schemeClr val="bg1"/>
                </a:solidFill>
              </a:rPr>
              <a:t>参考资料</a:t>
            </a:r>
            <a:endParaRPr lang="en-US" altLang="zh-CN" sz="2400">
              <a:solidFill>
                <a:schemeClr val="bg1"/>
              </a:solidFill>
            </a:endParaRPr>
          </a:p>
          <a:p>
            <a:r>
              <a:rPr lang="zh-CN" altLang="en-US">
                <a:solidFill>
                  <a:schemeClr val="bg1"/>
                </a:solidFill>
                <a:hlinkClick r:id="rId1"/>
              </a:rPr>
              <a:t>微前端到底是什么？</a:t>
            </a:r>
            <a:endParaRPr lang="en-US" altLang="zh-CN">
              <a:solidFill>
                <a:schemeClr val="bg1"/>
              </a:solidFill>
            </a:endParaRPr>
          </a:p>
          <a:p>
            <a:r>
              <a:rPr lang="zh-CN" altLang="en-US">
                <a:solidFill>
                  <a:schemeClr val="bg1"/>
                </a:solidFill>
                <a:hlinkClick r:id="rId2"/>
              </a:rPr>
              <a:t>微前端学习系列</a:t>
            </a:r>
            <a:r>
              <a:rPr lang="en-US" altLang="zh-CN">
                <a:solidFill>
                  <a:schemeClr val="bg1"/>
                </a:solidFill>
                <a:hlinkClick r:id="rId2"/>
              </a:rPr>
              <a:t>(</a:t>
            </a:r>
            <a:r>
              <a:rPr lang="zh-CN" altLang="en-US">
                <a:solidFill>
                  <a:schemeClr val="bg1"/>
                </a:solidFill>
                <a:hlinkClick r:id="rId2"/>
              </a:rPr>
              <a:t>一</a:t>
            </a:r>
            <a:r>
              <a:rPr lang="en-US" altLang="zh-CN">
                <a:solidFill>
                  <a:schemeClr val="bg1"/>
                </a:solidFill>
                <a:hlinkClick r:id="rId2"/>
              </a:rPr>
              <a:t>)</a:t>
            </a:r>
            <a:r>
              <a:rPr lang="zh-CN" altLang="en-US">
                <a:solidFill>
                  <a:schemeClr val="bg1"/>
                </a:solidFill>
                <a:hlinkClick r:id="rId2"/>
              </a:rPr>
              <a:t>：微前端介绍</a:t>
            </a:r>
            <a:endParaRPr lang="en-US" altLang="zh-CN">
              <a:solidFill>
                <a:schemeClr val="bg1"/>
              </a:solidFill>
            </a:endParaRPr>
          </a:p>
          <a:p>
            <a:r>
              <a:rPr lang="zh-CN" altLang="en-US">
                <a:solidFill>
                  <a:schemeClr val="bg1"/>
                </a:solidFill>
                <a:hlinkClick r:id="rId3"/>
              </a:rPr>
              <a:t>微前端</a:t>
            </a:r>
            <a:r>
              <a:rPr lang="en-US" altLang="zh-CN">
                <a:solidFill>
                  <a:schemeClr val="bg1"/>
                </a:solidFill>
                <a:hlinkClick r:id="rId3"/>
              </a:rPr>
              <a:t>-</a:t>
            </a:r>
            <a:r>
              <a:rPr lang="zh-CN" altLang="en-US">
                <a:solidFill>
                  <a:schemeClr val="bg1"/>
                </a:solidFill>
                <a:hlinkClick r:id="rId3"/>
              </a:rPr>
              <a:t>最容易看懂的微前端知识</a:t>
            </a:r>
            <a:endParaRPr lang="en-US" altLang="zh-CN">
              <a:solidFill>
                <a:schemeClr val="bg1"/>
              </a:solidFill>
            </a:endParaRPr>
          </a:p>
          <a:p>
            <a:r>
              <a:rPr lang="zh-CN" altLang="en-US">
                <a:solidFill>
                  <a:schemeClr val="bg1"/>
                </a:solidFill>
                <a:hlinkClick r:id="rId4"/>
              </a:rPr>
              <a:t>你知道什么是微前端吗？微前端和微服务有什么关系？</a:t>
            </a:r>
            <a:endParaRPr lang="en-US" altLang="zh-CN">
              <a:solidFill>
                <a:schemeClr val="bg1"/>
              </a:solidFill>
            </a:endParaRPr>
          </a:p>
          <a:p>
            <a:r>
              <a:rPr lang="zh-CN" altLang="en-US">
                <a:solidFill>
                  <a:schemeClr val="bg1"/>
                </a:solidFill>
                <a:hlinkClick r:id="rId5"/>
              </a:rPr>
              <a:t>从微服务到微前端：浅谈微前端的设计思想</a:t>
            </a:r>
            <a:endParaRPr lang="en-US" altLang="zh-CN">
              <a:solidFill>
                <a:schemeClr val="bg1"/>
              </a:solidFill>
            </a:endParaRPr>
          </a:p>
          <a:p>
            <a:r>
              <a:rPr lang="zh-CN" altLang="en-US">
                <a:solidFill>
                  <a:schemeClr val="bg1"/>
                </a:solidFill>
                <a:hlinkClick r:id="rId6"/>
              </a:rPr>
              <a:t>从场景倒推我们要什么样的微前端体系</a:t>
            </a:r>
            <a:endParaRPr lang="en-US" altLang="zh-CN">
              <a:solidFill>
                <a:schemeClr val="bg1"/>
              </a:solidFill>
            </a:endParaRPr>
          </a:p>
          <a:p>
            <a:r>
              <a:rPr lang="zh-CN" altLang="en-US">
                <a:solidFill>
                  <a:schemeClr val="bg1"/>
                </a:solidFill>
                <a:hlinkClick r:id="rId7"/>
              </a:rPr>
              <a:t>微前端在美团外卖的实践</a:t>
            </a:r>
            <a:endParaRPr lang="en-US" altLang="zh-CN">
              <a:solidFill>
                <a:schemeClr val="bg1"/>
              </a:solidFill>
            </a:endParaRPr>
          </a:p>
          <a:p>
            <a:r>
              <a:rPr lang="zh-CN" altLang="en-US">
                <a:solidFill>
                  <a:schemeClr val="bg1"/>
                </a:solidFill>
                <a:hlinkClick r:id="rId8" tooltip="test"/>
              </a:rPr>
              <a:t>探索微前端的场景极限</a:t>
            </a:r>
            <a:endParaRPr lang="zh-CN" altLang="en-US" dirty="0">
              <a:solidFill>
                <a:schemeClr val="bg1"/>
              </a:solidFill>
              <a:hlinkClick r:id="rId8" tooltip="te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4000" b="-4000"/>
          </a:stretch>
        </a:blipFill>
        <a:effectLst/>
      </p:bgPr>
    </p:bg>
    <p:spTree>
      <p:nvGrpSpPr>
        <p:cNvPr id="1" name=""/>
        <p:cNvGrpSpPr/>
        <p:nvPr/>
      </p:nvGrpSpPr>
      <p:grpSpPr>
        <a:xfrm>
          <a:off x="0" y="0"/>
          <a:ext cx="0" cy="0"/>
          <a:chOff x="0" y="0"/>
          <a:chExt cx="0" cy="0"/>
        </a:xfrm>
      </p:grpSpPr>
      <p:sp>
        <p:nvSpPr>
          <p:cNvPr id="4" name="文本框 3"/>
          <p:cNvSpPr txBox="1"/>
          <p:nvPr/>
        </p:nvSpPr>
        <p:spPr>
          <a:xfrm>
            <a:off x="3914140" y="2644775"/>
            <a:ext cx="4364355" cy="156845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9600" b="1" dirty="0">
                <a:solidFill>
                  <a:prstClr val="white"/>
                </a:solidFill>
                <a:latin typeface="思源黑体 CN Heavy" panose="020B0A00000000000000" pitchFamily="34" charset="-122"/>
                <a:ea typeface="思源黑体 CN Heavy" panose="020B0A00000000000000" pitchFamily="34" charset="-122"/>
              </a:rPr>
              <a:t>THANKS</a:t>
            </a:r>
            <a:r>
              <a:rPr kumimoji="0" lang="zh-CN" altLang="en-US"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a:t>
            </a:r>
            <a:endParaRPr kumimoji="0" lang="en-US" altLang="zh-CN"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8"/>
          <p:cNvPicPr>
            <a:picLocks noGrp="1" noChangeAspect="1"/>
          </p:cNvPicPr>
          <p:nvPr>
            <p:ph idx="1"/>
          </p:nvPr>
        </p:nvPicPr>
        <p:blipFill>
          <a:blip r:embed="rId1" cstate="print">
            <a:extLst>
              <a:ext uri="{28A0092B-C50C-407E-A947-70E740481C1C}">
                <a14:useLocalDpi xmlns:a14="http://schemas.microsoft.com/office/drawing/2010/main" val="0"/>
              </a:ext>
            </a:extLst>
          </a:blip>
          <a:srcRect t="4423" b="4423"/>
          <a:stretch>
            <a:fillRect/>
          </a:stretch>
        </p:blipFill>
        <p:spPr>
          <a:xfrm>
            <a:off x="3409599" y="2316213"/>
            <a:ext cx="4327453" cy="3944679"/>
          </a:xfrm>
        </p:spPr>
      </p:pic>
      <p:grpSp>
        <p:nvGrpSpPr>
          <p:cNvPr id="15" name="组合 14"/>
          <p:cNvGrpSpPr/>
          <p:nvPr/>
        </p:nvGrpSpPr>
        <p:grpSpPr>
          <a:xfrm>
            <a:off x="6749386" y="2199218"/>
            <a:ext cx="4150762" cy="4139718"/>
            <a:chOff x="4654291" y="1746282"/>
            <a:chExt cx="4167520" cy="4139718"/>
          </a:xfrm>
        </p:grpSpPr>
        <p:sp>
          <p:nvSpPr>
            <p:cNvPr id="8" name="椭圆 7"/>
            <p:cNvSpPr/>
            <p:nvPr/>
          </p:nvSpPr>
          <p:spPr bwMode="auto">
            <a:xfrm>
              <a:off x="4654293" y="1850066"/>
              <a:ext cx="534988" cy="533400"/>
            </a:xfrm>
            <a:prstGeom prst="ellipse">
              <a:avLst/>
            </a:prstGeom>
            <a:solidFill>
              <a:srgbClr val="92D050"/>
            </a:solidFill>
            <a:ln w="25400" cap="flat" cmpd="sng" algn="ctr">
              <a:noFill/>
              <a:prstDash val="solid"/>
            </a:ln>
            <a:effectLst/>
          </p:spPr>
          <p:txBody>
            <a:bodyPr anchor="ctr"/>
            <a:lstStyle/>
            <a:p>
              <a:pPr marL="0" marR="0" lvl="0" indent="0" defTabSz="1105535"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0" name="标题 1"/>
            <p:cNvSpPr txBox="1"/>
            <p:nvPr/>
          </p:nvSpPr>
          <p:spPr>
            <a:xfrm>
              <a:off x="5498261" y="1746282"/>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拆什么？</a:t>
              </a:r>
              <a:endParaRPr lang="zh-CN" altLang="en-US" dirty="0">
                <a:solidFill>
                  <a:schemeClr val="bg1"/>
                </a:solidFill>
              </a:endParaRPr>
            </a:p>
          </p:txBody>
        </p:sp>
        <p:sp>
          <p:nvSpPr>
            <p:cNvPr id="12" name="标题 1"/>
            <p:cNvSpPr txBox="1"/>
            <p:nvPr/>
          </p:nvSpPr>
          <p:spPr>
            <a:xfrm>
              <a:off x="5498262" y="518040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怎么拆？</a:t>
              </a:r>
              <a:endParaRPr lang="zh-CN" altLang="en-US" dirty="0">
                <a:solidFill>
                  <a:schemeClr val="bg1"/>
                </a:solidFill>
              </a:endParaRPr>
            </a:p>
          </p:txBody>
        </p:sp>
        <p:sp>
          <p:nvSpPr>
            <p:cNvPr id="13" name="椭圆 12"/>
            <p:cNvSpPr/>
            <p:nvPr/>
          </p:nvSpPr>
          <p:spPr bwMode="auto">
            <a:xfrm>
              <a:off x="4654291" y="5266500"/>
              <a:ext cx="534988" cy="533400"/>
            </a:xfrm>
            <a:prstGeom prst="ellipse">
              <a:avLst/>
            </a:prstGeom>
            <a:solidFill>
              <a:srgbClr val="92D050"/>
            </a:solidFill>
            <a:ln w="25400" cap="flat" cmpd="sng" algn="ctr">
              <a:noFill/>
              <a:prstDash val="solid"/>
            </a:ln>
            <a:effectLst/>
          </p:spPr>
          <p:txBody>
            <a:bodyPr anchor="ctr"/>
            <a:lstStyle/>
            <a:p>
              <a:pPr marL="0" marR="0" lvl="0" indent="0" defTabSz="1105535" eaLnBrk="1" fontAlgn="auto" latinLnBrk="0" hangingPunct="1">
                <a:lnSpc>
                  <a:spcPct val="100000"/>
                </a:lnSpc>
                <a:spcBef>
                  <a:spcPts val="0"/>
                </a:spcBef>
                <a:spcAft>
                  <a:spcPts val="0"/>
                </a:spcAft>
                <a:buClrTx/>
                <a:buSzTx/>
                <a:buFontTx/>
                <a:buNone/>
                <a:defRPr/>
              </a:pPr>
              <a:r>
                <a:rPr lang="en-US" altLang="zh-CN" sz="2400" kern="0" dirty="0">
                  <a:solidFill>
                    <a:prstClr val="white"/>
                  </a:solidFill>
                  <a:latin typeface="Arial Unicode MS" pitchFamily="34" charset="-122"/>
                  <a:ea typeface="Arial Unicode MS" pitchFamily="34" charset="-122"/>
                  <a:cs typeface="Arial Unicode MS" pitchFamily="34" charset="-122"/>
                </a:rPr>
                <a:t>3</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1" name="标题 1"/>
            <p:cNvSpPr txBox="1"/>
            <p:nvPr/>
          </p:nvSpPr>
          <p:spPr>
            <a:xfrm>
              <a:off x="5516147" y="346155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为什么要拆？</a:t>
              </a:r>
              <a:endParaRPr lang="zh-CN" altLang="en-US" dirty="0">
                <a:solidFill>
                  <a:schemeClr val="bg1"/>
                </a:solidFill>
              </a:endParaRPr>
            </a:p>
          </p:txBody>
        </p:sp>
        <p:sp>
          <p:nvSpPr>
            <p:cNvPr id="14" name="椭圆 13"/>
            <p:cNvSpPr/>
            <p:nvPr/>
          </p:nvSpPr>
          <p:spPr bwMode="auto">
            <a:xfrm>
              <a:off x="4654292" y="3551974"/>
              <a:ext cx="534988" cy="533400"/>
            </a:xfrm>
            <a:prstGeom prst="ellipse">
              <a:avLst/>
            </a:prstGeom>
            <a:solidFill>
              <a:srgbClr val="92D050"/>
            </a:solidFill>
            <a:ln w="25400" cap="flat" cmpd="sng" algn="ctr">
              <a:noFill/>
              <a:prstDash val="solid"/>
            </a:ln>
            <a:effectLst/>
          </p:spPr>
          <p:txBody>
            <a:bodyPr anchor="ctr"/>
            <a:lstStyle/>
            <a:p>
              <a:pPr marL="0" marR="0" lvl="0" indent="0" defTabSz="1105535" eaLnBrk="1" fontAlgn="auto" latinLnBrk="0" hangingPunct="1">
                <a:lnSpc>
                  <a:spcPct val="100000"/>
                </a:lnSpc>
                <a:spcBef>
                  <a:spcPts val="0"/>
                </a:spcBef>
                <a:spcAft>
                  <a:spcPts val="0"/>
                </a:spcAft>
                <a:buClrTx/>
                <a:buSzTx/>
                <a:buFontTx/>
                <a:buNone/>
                <a:defRPr/>
              </a:pPr>
              <a:r>
                <a:rPr lang="en-US" altLang="zh-CN" sz="2400" kern="0" dirty="0">
                  <a:solidFill>
                    <a:prstClr val="white"/>
                  </a:solidFill>
                  <a:latin typeface="Arial Unicode MS" pitchFamily="34" charset="-122"/>
                  <a:ea typeface="Arial Unicode MS" pitchFamily="34" charset="-122"/>
                  <a:cs typeface="Arial Unicode MS" pitchFamily="34" charset="-122"/>
                </a:rPr>
                <a:t>2</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grpSp>
      <p:sp>
        <p:nvSpPr>
          <p:cNvPr id="2" name="标题 1"/>
          <p:cNvSpPr>
            <a:spLocks noGrp="1"/>
          </p:cNvSpPr>
          <p:nvPr>
            <p:ph type="title"/>
          </p:nvPr>
        </p:nvSpPr>
        <p:spPr>
          <a:xfrm>
            <a:off x="1281132" y="2564226"/>
            <a:ext cx="9744832" cy="1609076"/>
          </a:xfrm>
        </p:spPr>
        <p:txBody>
          <a:bodyPr>
            <a:normAutofit/>
          </a:bodyPr>
          <a:lstStyle/>
          <a:p>
            <a:r>
              <a:rPr lang="zh-CN" altLang="en-US" sz="7200">
                <a:solidFill>
                  <a:schemeClr val="bg1"/>
                </a:solidFill>
              </a:rPr>
              <a:t>微前端的核心是什么？</a:t>
            </a:r>
            <a:endParaRPr lang="zh-CN" altLang="en-US" sz="7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7037E-6 L 0.00312 -0.31759 " pathEditMode="relative" rAng="0" ptsTypes="AA">
                                      <p:cBhvr>
                                        <p:cTn id="6" dur="2000" fill="hold"/>
                                        <p:tgtEl>
                                          <p:spTgt spid="2"/>
                                        </p:tgtEl>
                                        <p:attrNameLst>
                                          <p:attrName>ppt_x</p:attrName>
                                          <p:attrName>ppt_y</p:attrName>
                                        </p:attrNameLst>
                                      </p:cBhvr>
                                      <p:rCtr x="156" y="-15880"/>
                                    </p:animMotion>
                                  </p:childTnLst>
                                </p:cTn>
                              </p:par>
                              <p:par>
                                <p:cTn id="7" presetID="10" presetClass="entr" presetSubtype="0"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1.45833E-6 -1.48148E-6 L -0.16588 -0.00694 " pathEditMode="relative" rAng="0" ptsTypes="AA">
                                      <p:cBhvr>
                                        <p:cTn id="13" dur="2000" fill="hold"/>
                                        <p:tgtEl>
                                          <p:spTgt spid="6"/>
                                        </p:tgtEl>
                                        <p:attrNameLst>
                                          <p:attrName>ppt_x</p:attrName>
                                          <p:attrName>ppt_y</p:attrName>
                                        </p:attrNameLst>
                                      </p:cBhvr>
                                      <p:rCtr x="-8294" y="-347"/>
                                    </p:animMotion>
                                  </p:childTnLst>
                                </p:cTn>
                              </p:par>
                              <p:par>
                                <p:cTn id="14" presetID="2" presetClass="entr" presetSubtype="4" fill="hold" nodeType="withEffect">
                                  <p:stCondLst>
                                    <p:cond delay="200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972" y="470177"/>
            <a:ext cx="10969200" cy="705600"/>
          </a:xfrm>
        </p:spPr>
        <p:txBody>
          <a:bodyPr/>
          <a:lstStyle/>
          <a:p>
            <a:r>
              <a:rPr lang="zh-CN" altLang="en-US">
                <a:solidFill>
                  <a:schemeClr val="bg1"/>
                </a:solidFill>
              </a:rPr>
              <a:t>拆什么，为什么要拆？</a:t>
            </a:r>
            <a:endParaRPr lang="zh-CN" altLang="en-US" dirty="0">
              <a:solidFill>
                <a:schemeClr val="bg1"/>
              </a:solidFill>
            </a:endParaRPr>
          </a:p>
        </p:txBody>
      </p:sp>
      <p:sp>
        <p:nvSpPr>
          <p:cNvPr id="8" name="内容占位符 2"/>
          <p:cNvSpPr txBox="1"/>
          <p:nvPr/>
        </p:nvSpPr>
        <p:spPr>
          <a:xfrm>
            <a:off x="4090563" y="1612744"/>
            <a:ext cx="3400074" cy="1204954"/>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6000" dirty="0">
              <a:solidFill>
                <a:schemeClr val="bg1"/>
              </a:solidFill>
            </a:endParaRPr>
          </a:p>
        </p:txBody>
      </p:sp>
      <p:sp>
        <p:nvSpPr>
          <p:cNvPr id="12" name="内容占位符 2"/>
          <p:cNvSpPr txBox="1"/>
          <p:nvPr/>
        </p:nvSpPr>
        <p:spPr>
          <a:xfrm>
            <a:off x="4653177" y="1563482"/>
            <a:ext cx="7167998" cy="1944891"/>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solidFill>
                  <a:schemeClr val="bg1"/>
                </a:solidFill>
              </a:rPr>
              <a:t>当前的前端领域，</a:t>
            </a:r>
            <a:r>
              <a:rPr lang="en-US" altLang="zh-CN" sz="2000" dirty="0">
                <a:solidFill>
                  <a:schemeClr val="bg1"/>
                </a:solidFill>
              </a:rPr>
              <a:t>SPA</a:t>
            </a:r>
            <a:r>
              <a:rPr lang="zh-CN" altLang="en-US" sz="2000" dirty="0">
                <a:solidFill>
                  <a:schemeClr val="bg1"/>
                </a:solidFill>
              </a:rPr>
              <a:t>是非常流行的项目形态之一，但是随着项目的完善及应用功能的丰富，</a:t>
            </a:r>
            <a:r>
              <a:rPr lang="en-US" altLang="zh-CN" sz="2000" dirty="0">
                <a:solidFill>
                  <a:schemeClr val="bg1"/>
                </a:solidFill>
              </a:rPr>
              <a:t>SPA</a:t>
            </a:r>
            <a:r>
              <a:rPr lang="zh-CN" altLang="en-US" sz="2000" dirty="0">
                <a:solidFill>
                  <a:schemeClr val="bg1"/>
                </a:solidFill>
              </a:rPr>
              <a:t>变得越来越庞大，越来越难以维护，往往最后就变成了改一处而动全身的局面，项目的开发、维护成本也越来越高。微前端的目的就是将庞大的应用进行拆分解耦，使得每个独立的模块可以进行单独开发、维护及部署，提升效率。</a:t>
            </a:r>
            <a:endParaRPr lang="en-US" altLang="zh-CN" sz="2000" dirty="0">
              <a:solidFill>
                <a:schemeClr val="bg1"/>
              </a:solidFill>
            </a:endParaRPr>
          </a:p>
        </p:txBody>
      </p:sp>
      <p:sp>
        <p:nvSpPr>
          <p:cNvPr id="16" name="矩形 15"/>
          <p:cNvSpPr/>
          <p:nvPr/>
        </p:nvSpPr>
        <p:spPr>
          <a:xfrm>
            <a:off x="3948823" y="2772240"/>
            <a:ext cx="4288354"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solidFill>
                  <a:schemeClr val="accent4"/>
                </a:solidFill>
              </a:rPr>
              <a:t>巨石应用</a:t>
            </a:r>
            <a:endParaRPr lang="zh-CN" altLang="en-US" sz="8000" b="1" dirty="0">
              <a:solidFill>
                <a:schemeClr val="accent4"/>
              </a:solidFill>
            </a:endParaRPr>
          </a:p>
        </p:txBody>
      </p:sp>
      <p:sp>
        <p:nvSpPr>
          <p:cNvPr id="17" name="矩形 16"/>
          <p:cNvSpPr/>
          <p:nvPr/>
        </p:nvSpPr>
        <p:spPr>
          <a:xfrm>
            <a:off x="3948823" y="2767280"/>
            <a:ext cx="4288353"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solidFill>
                  <a:schemeClr val="accent4"/>
                </a:solidFill>
              </a:rPr>
              <a:t>历史项目</a:t>
            </a:r>
            <a:endParaRPr lang="zh-CN" altLang="en-US" sz="8000" b="1" dirty="0">
              <a:solidFill>
                <a:schemeClr val="accent4"/>
              </a:solidFill>
            </a:endParaRPr>
          </a:p>
        </p:txBody>
      </p:sp>
      <p:sp>
        <p:nvSpPr>
          <p:cNvPr id="18" name="内容占位符 2"/>
          <p:cNvSpPr txBox="1"/>
          <p:nvPr/>
        </p:nvSpPr>
        <p:spPr>
          <a:xfrm>
            <a:off x="4653178" y="4483384"/>
            <a:ext cx="7167998" cy="1622125"/>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bg1"/>
                </a:solidFill>
              </a:rPr>
              <a:t>在不少的业务中，或多或少的会存在一些历史项目，并且还在照常运行。现在需要将其融合到新项目中，但是由于使用的框架过于老旧，合在一起的话只能重写，浪费时间和精力。通过微前端将这些系统进行整合的话就可以在不修改逻辑的同时使得新老两套系统并行运行。</a:t>
            </a:r>
            <a:endParaRPr lang="en-US" altLang="zh-CN"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2"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4" presetClass="entr" presetSubtype="1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3"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42" presetClass="path" presetSubtype="0" accel="50000" decel="50000" fill="hold" grpId="1" nodeType="afterEffect">
                                  <p:stCondLst>
                                    <p:cond delay="0"/>
                                  </p:stCondLst>
                                  <p:childTnLst>
                                    <p:animMotion origin="layout" path="M 4.16667E-7 -4.44444E-6 L -0.2905 -0.19305 " pathEditMode="relative" rAng="0" ptsTypes="AA">
                                      <p:cBhvr>
                                        <p:cTn id="23" dur="2000" fill="hold"/>
                                        <p:tgtEl>
                                          <p:spTgt spid="16"/>
                                        </p:tgtEl>
                                        <p:attrNameLst>
                                          <p:attrName>ppt_x</p:attrName>
                                          <p:attrName>ppt_y</p:attrName>
                                        </p:attrNameLst>
                                      </p:cBhvr>
                                      <p:rCtr x="-14531" y="-9653"/>
                                    </p:animMotion>
                                  </p:childTnLst>
                                </p:cTn>
                              </p:par>
                              <p:par>
                                <p:cTn id="24" presetID="42" presetClass="path" presetSubtype="0" accel="50000" decel="50000" fill="hold" grpId="1" nodeType="withEffect">
                                  <p:stCondLst>
                                    <p:cond delay="0"/>
                                  </p:stCondLst>
                                  <p:childTnLst>
                                    <p:animMotion origin="layout" path="M -0.0013 0 L -0.28021 0.23657 " pathEditMode="relative" rAng="0" ptsTypes="AA">
                                      <p:cBhvr>
                                        <p:cTn id="25" dur="2000" fill="hold"/>
                                        <p:tgtEl>
                                          <p:spTgt spid="17"/>
                                        </p:tgtEl>
                                        <p:attrNameLst>
                                          <p:attrName>ppt_x</p:attrName>
                                          <p:attrName>ppt_y</p:attrName>
                                        </p:attrNameLst>
                                      </p:cBhvr>
                                      <p:rCtr x="-13945" y="11829"/>
                                    </p:animMotion>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6" grpId="1"/>
      <p:bldP spid="16" grpId="2"/>
      <p:bldP spid="16" grpId="3"/>
      <p:bldP spid="17" grpId="0"/>
      <p:bldP spid="17" grpId="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5541" y="297710"/>
            <a:ext cx="2453777" cy="705600"/>
          </a:xfrm>
        </p:spPr>
        <p:txBody>
          <a:bodyPr/>
          <a:lstStyle/>
          <a:p>
            <a:r>
              <a:rPr lang="zh-CN" altLang="en-US">
                <a:solidFill>
                  <a:schemeClr val="bg1"/>
                </a:solidFill>
              </a:rPr>
              <a:t>怎么拆？</a:t>
            </a:r>
            <a:endParaRPr lang="zh-CN" altLang="en-US" dirty="0">
              <a:solidFill>
                <a:schemeClr val="bg1"/>
              </a:solidFill>
            </a:endParaRPr>
          </a:p>
        </p:txBody>
      </p:sp>
      <p:graphicFrame>
        <p:nvGraphicFramePr>
          <p:cNvPr id="5" name="表格 5"/>
          <p:cNvGraphicFramePr>
            <a:graphicFrameLocks noGrp="1"/>
          </p:cNvGraphicFramePr>
          <p:nvPr>
            <p:ph idx="1"/>
            <p:custDataLst>
              <p:tags r:id="rId1"/>
            </p:custDataLst>
          </p:nvPr>
        </p:nvGraphicFramePr>
        <p:xfrm>
          <a:off x="818707" y="1139788"/>
          <a:ext cx="10600690" cy="5367020"/>
        </p:xfrm>
        <a:graphic>
          <a:graphicData uri="http://schemas.openxmlformats.org/drawingml/2006/table">
            <a:tbl>
              <a:tblPr firstRow="1" bandRow="1">
                <a:tableStyleId>{5C22544A-7EE6-4342-B048-85BDC9FD1C3A}</a:tableStyleId>
              </a:tblPr>
              <a:tblGrid>
                <a:gridCol w="2084070"/>
                <a:gridCol w="3014525"/>
                <a:gridCol w="2673894"/>
                <a:gridCol w="2828260"/>
              </a:tblGrid>
              <a:tr h="340783">
                <a:tc>
                  <a:txBody>
                    <a:bodyPr/>
                    <a:lstStyle/>
                    <a:p>
                      <a:r>
                        <a:rPr lang="zh-CN" altLang="en-US" sz="1600" dirty="0">
                          <a:solidFill>
                            <a:schemeClr val="bg1"/>
                          </a:solidFill>
                        </a:rPr>
                        <a:t>方案</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描述</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优点</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缺点</a:t>
                      </a:r>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r>
              <a:tr h="873257">
                <a:tc>
                  <a:txBody>
                    <a:bodyPr/>
                    <a:lstStyle/>
                    <a:p>
                      <a:r>
                        <a:rPr lang="en-US" sz="1600" b="1" dirty="0">
                          <a:solidFill>
                            <a:schemeClr val="bg1"/>
                          </a:solidFill>
                          <a:effectLst/>
                        </a:rPr>
                        <a:t>Nginx</a:t>
                      </a:r>
                      <a:r>
                        <a:rPr lang="zh-CN" altLang="en-US" sz="1600" b="1" dirty="0">
                          <a:solidFill>
                            <a:schemeClr val="bg1"/>
                          </a:solidFill>
                          <a:effectLst/>
                        </a:rPr>
                        <a:t>路由转发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通过</a:t>
                      </a:r>
                      <a:r>
                        <a:rPr lang="en-US" altLang="zh-CN" sz="1600" dirty="0">
                          <a:solidFill>
                            <a:schemeClr val="bg1"/>
                          </a:solidFill>
                          <a:effectLst/>
                        </a:rPr>
                        <a:t>Nginx</a:t>
                      </a:r>
                      <a:r>
                        <a:rPr lang="zh-CN" altLang="en-US" sz="1600" dirty="0">
                          <a:solidFill>
                            <a:schemeClr val="bg1"/>
                          </a:solidFill>
                          <a:effectLst/>
                        </a:rPr>
                        <a:t>配置反向代理来实现不同路径映射到不同的应用</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简单、快速、易配置</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在切换应用时会触发浏览器刷新，影响体验</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384432">
                <a:tc>
                  <a:txBody>
                    <a:bodyPr/>
                    <a:lstStyle/>
                    <a:p>
                      <a:r>
                        <a:rPr lang="en-US" sz="1600" b="1" dirty="0">
                          <a:solidFill>
                            <a:schemeClr val="bg1"/>
                          </a:solidFill>
                          <a:effectLst/>
                        </a:rPr>
                        <a:t>iframe</a:t>
                      </a:r>
                      <a:r>
                        <a:rPr lang="zh-CN" altLang="en-US" sz="1600" b="1" dirty="0">
                          <a:solidFill>
                            <a:schemeClr val="bg1"/>
                          </a:solidFill>
                          <a:effectLst/>
                        </a:rPr>
                        <a:t>嵌套</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父应用是一个单独的页面，每个子应用嵌套一个</a:t>
                      </a:r>
                      <a:r>
                        <a:rPr lang="en-US" sz="1600" dirty="0">
                          <a:solidFill>
                            <a:schemeClr val="bg1"/>
                          </a:solidFill>
                          <a:effectLst/>
                        </a:rPr>
                        <a:t>iframe,</a:t>
                      </a:r>
                      <a:r>
                        <a:rPr lang="zh-CN" altLang="en-US" sz="1600" dirty="0">
                          <a:solidFill>
                            <a:schemeClr val="bg1"/>
                          </a:solidFill>
                          <a:effectLst/>
                        </a:rPr>
                        <a:t>父子通信可采用</a:t>
                      </a:r>
                      <a:r>
                        <a:rPr lang="en-US" sz="1600" dirty="0" err="1">
                          <a:solidFill>
                            <a:schemeClr val="bg1"/>
                          </a:solidFill>
                          <a:effectLst/>
                        </a:rPr>
                        <a:t>postMessage</a:t>
                      </a:r>
                      <a:r>
                        <a:rPr lang="zh-CN" altLang="en-US" sz="1600" dirty="0">
                          <a:solidFill>
                            <a:schemeClr val="bg1"/>
                          </a:solidFill>
                          <a:effectLst/>
                        </a:rPr>
                        <a:t>或者</a:t>
                      </a:r>
                      <a:r>
                        <a:rPr lang="en-US" sz="1600" dirty="0" err="1">
                          <a:solidFill>
                            <a:schemeClr val="bg1"/>
                          </a:solidFill>
                          <a:effectLst/>
                        </a:rPr>
                        <a:t>contentWindow</a:t>
                      </a:r>
                      <a:r>
                        <a:rPr lang="zh-CN" altLang="en-US" sz="1600" dirty="0">
                          <a:solidFill>
                            <a:schemeClr val="bg1"/>
                          </a:solidFill>
                          <a:effectLst/>
                        </a:rPr>
                        <a:t>方式</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实现简单，子应用之间自带沙箱，天然隔离，互不影响</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en-US" altLang="zh-CN" sz="1600" dirty="0">
                          <a:solidFill>
                            <a:schemeClr val="bg1"/>
                          </a:solidFill>
                          <a:effectLst/>
                        </a:rPr>
                        <a:t>iframe</a:t>
                      </a:r>
                      <a:r>
                        <a:rPr lang="zh-CN" altLang="en-US" sz="1600" dirty="0">
                          <a:solidFill>
                            <a:schemeClr val="bg1"/>
                          </a:solidFill>
                          <a:effectLst/>
                        </a:rPr>
                        <a:t>的样式显示、兼容性都具有局限性，实现过于简单</a:t>
                      </a:r>
                      <a:endParaRPr lang="en-US" altLang="zh-CN"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r>
              <a:tr h="1128845">
                <a:tc>
                  <a:txBody>
                    <a:bodyPr/>
                    <a:lstStyle/>
                    <a:p>
                      <a:r>
                        <a:rPr lang="en-US" sz="1600" b="1" dirty="0">
                          <a:solidFill>
                            <a:schemeClr val="bg1"/>
                          </a:solidFill>
                          <a:effectLst/>
                        </a:rPr>
                        <a:t>Web Components</a:t>
                      </a:r>
                      <a:endParaRPr 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每个子应用需要采用纯</a:t>
                      </a:r>
                      <a:r>
                        <a:rPr lang="en-US" altLang="zh-CN" sz="1600" dirty="0">
                          <a:solidFill>
                            <a:schemeClr val="bg1"/>
                          </a:solidFill>
                          <a:effectLst/>
                        </a:rPr>
                        <a:t>Web Components </a:t>
                      </a:r>
                      <a:r>
                        <a:rPr lang="zh-CN" altLang="en-US" sz="1600" dirty="0">
                          <a:solidFill>
                            <a:schemeClr val="bg1"/>
                          </a:solidFill>
                          <a:effectLst/>
                        </a:rPr>
                        <a:t>技术编写组件，这是一套全新的开发模式</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每个子应用拥有独立的</a:t>
                      </a:r>
                      <a:r>
                        <a:rPr lang="en-US" altLang="zh-CN" sz="1600" dirty="0">
                          <a:solidFill>
                            <a:schemeClr val="bg1"/>
                          </a:solidFill>
                          <a:effectLst/>
                        </a:rPr>
                        <a:t>script</a:t>
                      </a:r>
                      <a:r>
                        <a:rPr lang="zh-CN" altLang="en-US" sz="1600" dirty="0">
                          <a:solidFill>
                            <a:schemeClr val="bg1"/>
                          </a:solidFill>
                          <a:effectLst/>
                        </a:rPr>
                        <a:t>和</a:t>
                      </a:r>
                      <a:r>
                        <a:rPr lang="en-US" altLang="zh-CN" sz="1600" dirty="0" err="1">
                          <a:solidFill>
                            <a:schemeClr val="bg1"/>
                          </a:solidFill>
                          <a:effectLst/>
                        </a:rPr>
                        <a:t>css</a:t>
                      </a:r>
                      <a:r>
                        <a:rPr lang="zh-CN" altLang="en-US" sz="1600" dirty="0">
                          <a:solidFill>
                            <a:schemeClr val="bg1"/>
                          </a:solidFill>
                          <a:effectLst/>
                        </a:rPr>
                        <a:t>，也可以单独部署</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对于历史系统的改造成本过高，子应用通信较为复杂，容易踩坑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640020">
                <a:tc>
                  <a:txBody>
                    <a:bodyPr/>
                    <a:lstStyle/>
                    <a:p>
                      <a:r>
                        <a:rPr lang="zh-CN" altLang="en-US" sz="1600" b="1" dirty="0">
                          <a:solidFill>
                            <a:schemeClr val="bg1"/>
                          </a:solidFill>
                          <a:effectLst/>
                        </a:rPr>
                        <a:t>组合式应用路由分发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每个子应用独立构建和部署，运行时由父应用来进行路由管理，应用加载、启动、卸载以及通信机制</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纯前端改造，体验良好，可无感知切换，子应用互相隔离</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需要设计和开发，由于父子应用处于同一页面运行，需要解决子应用的样式冲突、变量对象污染、通信机制等技术点</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rPr>
              <a:t>什么是微前端？</a:t>
            </a:r>
            <a:endParaRPr lang="zh-CN" altLang="en-US" dirty="0">
              <a:solidFill>
                <a:schemeClr val="bg1"/>
              </a:solidFill>
            </a:endParaRPr>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zh-CN" altLang="en-US" sz="2000">
                <a:solidFill>
                  <a:schemeClr val="bg1"/>
                </a:solidFill>
              </a:rPr>
              <a:t>微前端（</a:t>
            </a:r>
            <a:r>
              <a:rPr lang="en-US" altLang="zh-CN" sz="2000">
                <a:solidFill>
                  <a:schemeClr val="bg1"/>
                </a:solidFill>
              </a:rPr>
              <a:t>Micro-Frontends</a:t>
            </a:r>
            <a:r>
              <a:rPr lang="zh-CN" altLang="en-US" sz="2000">
                <a:solidFill>
                  <a:schemeClr val="bg1"/>
                </a:solidFill>
              </a:rPr>
              <a:t>）是一种类似于微服务的架构，它将微服务的理念应用于浏览器端，即将</a:t>
            </a:r>
            <a:r>
              <a:rPr lang="en-US" altLang="zh-CN" sz="2000">
                <a:solidFill>
                  <a:schemeClr val="bg1"/>
                </a:solidFill>
              </a:rPr>
              <a:t>Web</a:t>
            </a:r>
            <a:r>
              <a:rPr lang="zh-CN" altLang="en-US" sz="2000">
                <a:solidFill>
                  <a:schemeClr val="bg1"/>
                </a:solidFill>
              </a:rPr>
              <a:t>应用由单一的单体应用转变为由多个小型前端应用聚合在一起的应用。各个前端应用还可以独立运行、独立开发、独立部署。</a:t>
            </a:r>
            <a:r>
              <a:rPr lang="zh-CN" altLang="en-US" sz="2000" b="1">
                <a:solidFill>
                  <a:schemeClr val="bg1"/>
                </a:solidFill>
              </a:rPr>
              <a:t>微前端不再是单纯的前端框架或者工具，而是一套架构体系</a:t>
            </a:r>
            <a:r>
              <a:rPr lang="zh-CN" altLang="en-US" sz="2000">
                <a:solidFill>
                  <a:schemeClr val="bg1"/>
                </a:solidFill>
              </a:rPr>
              <a:t>。</a:t>
            </a:r>
            <a:endParaRPr lang="en-US" altLang="zh-CN" sz="2000">
              <a:solidFill>
                <a:schemeClr val="bg1"/>
              </a:solidFill>
            </a:endParaRPr>
          </a:p>
          <a:p>
            <a:pPr>
              <a:buFont typeface="Wingdings" panose="05000000000000000000" pitchFamily="2" charset="2"/>
              <a:buChar char="l"/>
            </a:pPr>
            <a:r>
              <a:rPr lang="zh-CN" altLang="en-US" sz="2000">
                <a:solidFill>
                  <a:schemeClr val="bg1"/>
                </a:solidFill>
              </a:rPr>
              <a:t>微前端是一种</a:t>
            </a:r>
            <a:r>
              <a:rPr lang="zh-CN" altLang="en-US" sz="2000" b="1">
                <a:solidFill>
                  <a:schemeClr val="bg1"/>
                </a:solidFill>
              </a:rPr>
              <a:t>多个团队通过独立发布功能的方式来共同构建现代化 </a:t>
            </a:r>
            <a:r>
              <a:rPr lang="en-US" altLang="zh-CN" sz="2000" b="1">
                <a:solidFill>
                  <a:schemeClr val="bg1"/>
                </a:solidFill>
              </a:rPr>
              <a:t>web </a:t>
            </a:r>
            <a:r>
              <a:rPr lang="zh-CN" altLang="en-US" sz="2000" b="1">
                <a:solidFill>
                  <a:schemeClr val="bg1"/>
                </a:solidFill>
              </a:rPr>
              <a:t>应用</a:t>
            </a:r>
            <a:r>
              <a:rPr lang="zh-CN" altLang="en-US" sz="2000">
                <a:solidFill>
                  <a:schemeClr val="bg1"/>
                </a:solidFill>
              </a:rPr>
              <a:t>的技术手段及方法策略。</a:t>
            </a:r>
            <a:endParaRPr lang="en-US" altLang="zh-CN" sz="20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rPr>
              <a:t>微前端核心思想</a:t>
            </a:r>
            <a:endParaRPr lang="zh-CN" altLang="en-US" dirty="0">
              <a:solidFill>
                <a:schemeClr val="bg1"/>
              </a:solidFill>
            </a:endParaRPr>
          </a:p>
        </p:txBody>
      </p:sp>
      <p:grpSp>
        <p:nvGrpSpPr>
          <p:cNvPr id="3" name="组合 2"/>
          <p:cNvGrpSpPr/>
          <p:nvPr/>
        </p:nvGrpSpPr>
        <p:grpSpPr>
          <a:xfrm>
            <a:off x="608330" y="1815464"/>
            <a:ext cx="8009255" cy="2560231"/>
            <a:chOff x="958" y="2655"/>
            <a:chExt cx="12613" cy="4032"/>
          </a:xfrm>
        </p:grpSpPr>
        <p:sp>
          <p:nvSpPr>
            <p:cNvPr id="7" name="文本框 6"/>
            <p:cNvSpPr txBox="1"/>
            <p:nvPr/>
          </p:nvSpPr>
          <p:spPr>
            <a:xfrm>
              <a:off x="958" y="2655"/>
              <a:ext cx="12135" cy="72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拆分项目服务，实现业务逻辑的解耦，然后分而治之</a:t>
              </a:r>
              <a:endParaRPr lang="en-US" altLang="zh-CN" sz="2400" dirty="0">
                <a:solidFill>
                  <a:schemeClr val="bg1"/>
                </a:solidFill>
              </a:endParaRPr>
            </a:p>
          </p:txBody>
        </p:sp>
        <p:sp>
          <p:nvSpPr>
            <p:cNvPr id="9" name="文本框 8"/>
            <p:cNvSpPr txBox="1"/>
            <p:nvPr/>
          </p:nvSpPr>
          <p:spPr>
            <a:xfrm>
              <a:off x="958" y="4017"/>
              <a:ext cx="12613" cy="130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微应用具备完全的自主权利，微应用可以进行独立开发、独立部署、独立运行</a:t>
              </a:r>
              <a:endParaRPr lang="zh-CN" altLang="en-US" sz="2400" dirty="0">
                <a:solidFill>
                  <a:schemeClr val="bg1"/>
                </a:solidFill>
              </a:endParaRPr>
            </a:p>
          </p:txBody>
        </p:sp>
        <p:sp>
          <p:nvSpPr>
            <p:cNvPr id="10" name="文本框 9"/>
            <p:cNvSpPr txBox="1"/>
            <p:nvPr/>
          </p:nvSpPr>
          <p:spPr>
            <a:xfrm>
              <a:off x="958" y="5960"/>
              <a:ext cx="12135" cy="72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路由是媒介，通过路由实现应用的加载与切换</a:t>
              </a:r>
              <a:endParaRPr lang="en-US" altLang="zh-CN" sz="2400" dirty="0">
                <a:solidFill>
                  <a:schemeClr val="bg1"/>
                </a:solidFill>
              </a:endParaRPr>
            </a:p>
          </p:txBody>
        </p:sp>
      </p:grpSp>
      <p:grpSp>
        <p:nvGrpSpPr>
          <p:cNvPr id="8" name="组合 7"/>
          <p:cNvGrpSpPr/>
          <p:nvPr/>
        </p:nvGrpSpPr>
        <p:grpSpPr>
          <a:xfrm>
            <a:off x="8717280" y="1723390"/>
            <a:ext cx="1614805" cy="2743835"/>
            <a:chOff x="13768" y="2715"/>
            <a:chExt cx="2543" cy="4321"/>
          </a:xfrm>
        </p:grpSpPr>
        <p:sp>
          <p:nvSpPr>
            <p:cNvPr id="4" name="矩形 3"/>
            <p:cNvSpPr/>
            <p:nvPr/>
          </p:nvSpPr>
          <p:spPr>
            <a:xfrm>
              <a:off x="13768" y="2715"/>
              <a:ext cx="2543" cy="1016"/>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3600" b="1">
                  <a:solidFill>
                    <a:schemeClr val="accent4"/>
                  </a:solidFill>
                  <a:effectLst/>
                </a:rPr>
                <a:t>解耦</a:t>
              </a:r>
              <a:endParaRPr lang="zh-CN" altLang="en-US" sz="3600" b="1">
                <a:solidFill>
                  <a:schemeClr val="accent4"/>
                </a:solidFill>
                <a:effectLst/>
              </a:endParaRPr>
            </a:p>
          </p:txBody>
        </p:sp>
        <p:sp>
          <p:nvSpPr>
            <p:cNvPr id="5" name="矩形 4"/>
            <p:cNvSpPr/>
            <p:nvPr/>
          </p:nvSpPr>
          <p:spPr>
            <a:xfrm>
              <a:off x="13768" y="4221"/>
              <a:ext cx="2543" cy="1016"/>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3600" b="1">
                  <a:solidFill>
                    <a:schemeClr val="accent4"/>
                  </a:solidFill>
                  <a:effectLst/>
                </a:rPr>
                <a:t>独立</a:t>
              </a:r>
              <a:endParaRPr lang="zh-CN" altLang="en-US" sz="3600" b="1">
                <a:solidFill>
                  <a:schemeClr val="accent4"/>
                </a:solidFill>
                <a:effectLst/>
              </a:endParaRPr>
            </a:p>
          </p:txBody>
        </p:sp>
        <p:sp>
          <p:nvSpPr>
            <p:cNvPr id="6" name="矩形 5"/>
            <p:cNvSpPr/>
            <p:nvPr/>
          </p:nvSpPr>
          <p:spPr>
            <a:xfrm>
              <a:off x="13768" y="6020"/>
              <a:ext cx="2543" cy="1016"/>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3600" b="1">
                  <a:solidFill>
                    <a:schemeClr val="accent4"/>
                  </a:solidFill>
                  <a:effectLst/>
                </a:rPr>
                <a:t>关联</a:t>
              </a:r>
              <a:endParaRPr lang="zh-CN" altLang="en-US" sz="3600" b="1">
                <a:solidFill>
                  <a:schemeClr val="accent4"/>
                </a:solidFill>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rPr>
              <a:t>对微前端的一些见解</a:t>
            </a:r>
            <a:endParaRPr lang="zh-CN" altLang="en-US" dirty="0">
              <a:solidFill>
                <a:schemeClr val="bg1"/>
              </a:solidFill>
            </a:endParaRPr>
          </a:p>
        </p:txBody>
      </p:sp>
      <p:sp>
        <p:nvSpPr>
          <p:cNvPr id="7" name="文本框 6"/>
          <p:cNvSpPr txBox="1"/>
          <p:nvPr/>
        </p:nvSpPr>
        <p:spPr>
          <a:xfrm>
            <a:off x="608399" y="2527989"/>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当前的微前端框架局限性太大，只适应于部分场景</a:t>
            </a:r>
            <a:endParaRPr lang="en-US" altLang="zh-CN" sz="2400" dirty="0">
              <a:solidFill>
                <a:schemeClr val="bg1"/>
              </a:solidFill>
            </a:endParaRPr>
          </a:p>
        </p:txBody>
      </p:sp>
      <p:sp>
        <p:nvSpPr>
          <p:cNvPr id="10" name="文本框 9"/>
          <p:cNvSpPr txBox="1"/>
          <p:nvPr/>
        </p:nvSpPr>
        <p:spPr>
          <a:xfrm>
            <a:off x="608399" y="1690162"/>
            <a:ext cx="7705726" cy="46037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当前微前端框架对</a:t>
            </a:r>
            <a:r>
              <a:rPr lang="zh-CN" altLang="en-US" sz="2400" dirty="0">
                <a:solidFill>
                  <a:schemeClr val="bg1"/>
                </a:solidFill>
                <a:sym typeface="+mn-ea"/>
              </a:rPr>
              <a:t>微前端</a:t>
            </a:r>
            <a:r>
              <a:rPr lang="zh-CN" altLang="en-US" sz="2400" dirty="0">
                <a:solidFill>
                  <a:schemeClr val="bg1"/>
                </a:solidFill>
              </a:rPr>
              <a:t>思想的运用还不够成熟</a:t>
            </a:r>
            <a:endParaRPr lang="en-US" altLang="zh-CN" sz="2400" dirty="0">
              <a:solidFill>
                <a:srgbClr val="FF0000"/>
              </a:solidFill>
            </a:endParaRPr>
          </a:p>
        </p:txBody>
      </p:sp>
      <p:sp>
        <p:nvSpPr>
          <p:cNvPr id="6" name="文本框 5"/>
          <p:cNvSpPr txBox="1"/>
          <p:nvPr/>
        </p:nvSpPr>
        <p:spPr>
          <a:xfrm>
            <a:off x="608399" y="3365816"/>
            <a:ext cx="7316402"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微前端思想的运用随处可见</a:t>
            </a:r>
            <a:endParaRPr lang="zh-CN" altLang="en-US" sz="24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330" y="608330"/>
            <a:ext cx="2383155" cy="705485"/>
          </a:xfrm>
        </p:spPr>
        <p:txBody>
          <a:bodyPr/>
          <a:lstStyle/>
          <a:p>
            <a:r>
              <a:rPr lang="en-US" altLang="zh-CN">
                <a:solidFill>
                  <a:schemeClr val="bg1"/>
                </a:solidFill>
                <a:hlinkClick r:id="rId1" action="ppaction://hlinkfile"/>
              </a:rPr>
              <a:t>QianKun</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a:solidFill>
                  <a:schemeClr val="bg1"/>
                </a:solidFill>
              </a:rPr>
              <a:t>基座注册微应用</a:t>
            </a:r>
            <a:endParaRPr lang="en-US" altLang="zh-CN">
              <a:solidFill>
                <a:schemeClr val="bg1"/>
              </a:solidFill>
            </a:endParaRPr>
          </a:p>
          <a:p>
            <a:r>
              <a:rPr lang="en-US" altLang="zh-CN">
                <a:solidFill>
                  <a:schemeClr val="bg1"/>
                </a:solidFill>
              </a:rPr>
              <a:t>url </a:t>
            </a:r>
            <a:r>
              <a:rPr lang="zh-CN" altLang="en-US">
                <a:solidFill>
                  <a:schemeClr val="bg1"/>
                </a:solidFill>
              </a:rPr>
              <a:t>发生变化，自动触发 </a:t>
            </a:r>
            <a:r>
              <a:rPr lang="en-US" altLang="zh-CN">
                <a:solidFill>
                  <a:schemeClr val="bg1"/>
                </a:solidFill>
              </a:rPr>
              <a:t>qiankun </a:t>
            </a:r>
            <a:r>
              <a:rPr lang="zh-CN" altLang="en-US">
                <a:solidFill>
                  <a:schemeClr val="bg1"/>
                </a:solidFill>
              </a:rPr>
              <a:t>的匹配逻辑</a:t>
            </a:r>
            <a:endParaRPr lang="en-US" altLang="zh-CN">
              <a:solidFill>
                <a:schemeClr val="bg1"/>
              </a:solidFill>
            </a:endParaRPr>
          </a:p>
          <a:p>
            <a:r>
              <a:rPr lang="zh-CN" altLang="en-US">
                <a:solidFill>
                  <a:schemeClr val="bg1"/>
                </a:solidFill>
              </a:rPr>
              <a:t>匹配上的微应用就会被插入到指定的 </a:t>
            </a:r>
            <a:r>
              <a:rPr lang="en-US" altLang="zh-CN">
                <a:solidFill>
                  <a:schemeClr val="bg1"/>
                </a:solidFill>
              </a:rPr>
              <a:t>container </a:t>
            </a:r>
            <a:r>
              <a:rPr lang="zh-CN" altLang="en-US">
                <a:solidFill>
                  <a:schemeClr val="bg1"/>
                </a:solidFill>
              </a:rPr>
              <a:t>中，同时依次调用微应用暴露出的生命周期钩子</a:t>
            </a:r>
            <a:endParaRPr lang="en-US" altLang="zh-CN">
              <a:solidFill>
                <a:schemeClr val="bg1"/>
              </a:solidFill>
            </a:endParaRPr>
          </a:p>
          <a:p>
            <a:endParaRPr lang="zh-CN" altLang="en-US"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400" y="1490400"/>
            <a:ext cx="10969200" cy="3829745"/>
          </a:xfrm>
        </p:spPr>
        <p:txBody>
          <a:bodyPr>
            <a:normAutofit/>
          </a:bodyPr>
          <a:lstStyle/>
          <a:p>
            <a:pPr marL="0" indent="0">
              <a:buNone/>
            </a:pPr>
            <a:r>
              <a:rPr lang="zh-CN" altLang="en-US" sz="2800">
                <a:solidFill>
                  <a:schemeClr val="bg1"/>
                </a:solidFill>
              </a:rPr>
              <a:t>与其说是微前端或者微服务思想随处可见，不如说是微的思想随处可见，不光在编程中，我们的生活、科技也越来越微，比较显著的是在智能家居不断迭代、更新、发展下，我们的生活也越来越细致入微。具体是哪里微，微了什么，微到了什么程度，这个我相信每个人都有自己可以娓娓道来的地方，这次就不再往这方面过多阐述了。</a:t>
            </a:r>
            <a:endParaRPr lang="zh-CN" altLang="en-US" sz="2800" dirty="0">
              <a:solidFill>
                <a:schemeClr val="bg1"/>
              </a:solidFil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TABLE_BEAUTIFY" val="smartTable{168e72be-1636-49ce-9746-070639bea7fa}"/>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1523</Words>
  <Application>WPS 演示</Application>
  <PresentationFormat>宽屏</PresentationFormat>
  <Paragraphs>131</Paragraphs>
  <Slides>11</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vt:i4>
      </vt:variant>
    </vt:vector>
  </HeadingPairs>
  <TitlesOfParts>
    <vt:vector size="29" baseType="lpstr">
      <vt:lpstr>Arial</vt:lpstr>
      <vt:lpstr>宋体</vt:lpstr>
      <vt:lpstr>Wingdings</vt:lpstr>
      <vt:lpstr>微软雅黑</vt:lpstr>
      <vt:lpstr>Wingdings</vt:lpstr>
      <vt:lpstr>思源黑体 CN Bold</vt:lpstr>
      <vt:lpstr>黑体</vt:lpstr>
      <vt:lpstr>思源黑体 CN Heavy</vt:lpstr>
      <vt:lpstr>Segoe UI Light 8</vt:lpstr>
      <vt:lpstr>微软雅黑 Light</vt:lpstr>
      <vt:lpstr>等线</vt:lpstr>
      <vt:lpstr>Arial Unicode MS</vt:lpstr>
      <vt:lpstr>-apple-system</vt:lpstr>
      <vt:lpstr>Segoe Print</vt:lpstr>
      <vt:lpstr>Open Sans</vt:lpstr>
      <vt:lpstr>Segoe UI</vt:lpstr>
      <vt:lpstr>Arial Unicode MS</vt:lpstr>
      <vt:lpstr>Office 主题​​</vt:lpstr>
      <vt:lpstr>PowerPoint 演示文稿</vt:lpstr>
      <vt:lpstr>微前端的核心是什么？</vt:lpstr>
      <vt:lpstr>拆什么，为什么要拆？</vt:lpstr>
      <vt:lpstr>怎么拆？</vt:lpstr>
      <vt:lpstr>什么是微前端？</vt:lpstr>
      <vt:lpstr>微前端核心思想</vt:lpstr>
      <vt:lpstr>对微前端的一些见解</vt:lpstr>
      <vt:lpstr>QianKun</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liu xin</dc:creator>
  <cp:lastModifiedBy>TouchFish</cp:lastModifiedBy>
  <cp:revision>213</cp:revision>
  <dcterms:created xsi:type="dcterms:W3CDTF">2019-06-19T02:08:00Z</dcterms:created>
  <dcterms:modified xsi:type="dcterms:W3CDTF">2021-10-20T07:23:28Z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9F4AED7759024EB0B4FD88BDD37FEF91</vt:lpwstr>
  </property>
</Properties>
</file>